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8" r:id="rId5"/>
    <p:sldId id="257" r:id="rId6"/>
    <p:sldId id="259" r:id="rId7"/>
    <p:sldId id="263" r:id="rId8"/>
    <p:sldId id="261"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0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pPr/>
              <a:t>21.05.17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pPr/>
              <a:t>21.05.17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pPr/>
              <a:t>21.05.17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pPr/>
              <a:t>21.05.17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pPr/>
              <a:t>21.05.17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pPr/>
              <a:t>21.05.17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pPr/>
              <a:t>21.05.17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pPr/>
              <a:t>21.05.17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pPr/>
              <a:t>21.05.17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pPr/>
              <a:t>21.05.17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pPr/>
              <a:t>21.05.17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pPr/>
              <a:t>21.05.17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serveimage2.jpg"/>
          <p:cNvPicPr>
            <a:picLocks noChangeAspect="1"/>
          </p:cNvPicPr>
          <p:nvPr/>
        </p:nvPicPr>
        <p:blipFill>
          <a:blip r:embed="rId2" cstate="print">
            <a:lum bright="62000"/>
          </a:blip>
          <a:stretch>
            <a:fillRect/>
          </a:stretch>
        </p:blipFill>
        <p:spPr>
          <a:xfrm>
            <a:off x="0" y="0"/>
            <a:ext cx="9144000" cy="6858000"/>
          </a:xfrm>
          <a:prstGeom prst="rect">
            <a:avLst/>
          </a:prstGeom>
        </p:spPr>
      </p:pic>
      <p:sp>
        <p:nvSpPr>
          <p:cNvPr id="2" name="Titel 1"/>
          <p:cNvSpPr>
            <a:spLocks noGrp="1"/>
          </p:cNvSpPr>
          <p:nvPr>
            <p:ph type="ctrTitle"/>
          </p:nvPr>
        </p:nvSpPr>
        <p:spPr/>
        <p:txBody>
          <a:bodyPr/>
          <a:lstStyle/>
          <a:p>
            <a:r>
              <a:rPr lang="de-AT" dirty="0" smtClean="0"/>
              <a:t>Information </a:t>
            </a:r>
            <a:r>
              <a:rPr lang="de-AT" dirty="0" err="1" smtClean="0"/>
              <a:t>processing</a:t>
            </a:r>
            <a:r>
              <a:rPr lang="de-AT" dirty="0" smtClean="0"/>
              <a:t> </a:t>
            </a:r>
            <a:r>
              <a:rPr lang="de-AT" dirty="0" err="1" smtClean="0"/>
              <a:t>is</a:t>
            </a:r>
            <a:r>
              <a:rPr lang="de-AT" dirty="0" smtClean="0"/>
              <a:t> </a:t>
            </a:r>
            <a:r>
              <a:rPr lang="de-AT" dirty="0" err="1" smtClean="0"/>
              <a:t>evolving</a:t>
            </a:r>
            <a:endParaRPr lang="de-AT" dirty="0"/>
          </a:p>
        </p:txBody>
      </p:sp>
      <p:sp>
        <p:nvSpPr>
          <p:cNvPr id="3" name="Untertitel 2"/>
          <p:cNvSpPr>
            <a:spLocks noGrp="1"/>
          </p:cNvSpPr>
          <p:nvPr>
            <p:ph type="subTitle" idx="1"/>
          </p:nvPr>
        </p:nvSpPr>
        <p:spPr/>
        <p:txBody>
          <a:bodyPr/>
          <a:lstStyle/>
          <a:p>
            <a:r>
              <a:rPr lang="de-AT" dirty="0" smtClean="0"/>
              <a:t>A </a:t>
            </a:r>
            <a:r>
              <a:rPr lang="de-AT" dirty="0" err="1" smtClean="0"/>
              <a:t>possible</a:t>
            </a:r>
            <a:r>
              <a:rPr lang="de-AT" dirty="0" smtClean="0"/>
              <a:t> </a:t>
            </a:r>
            <a:r>
              <a:rPr lang="de-AT" dirty="0" err="1" smtClean="0"/>
              <a:t>scenario</a:t>
            </a:r>
            <a:r>
              <a:rPr lang="de-AT" dirty="0" smtClean="0"/>
              <a:t> </a:t>
            </a:r>
            <a:endParaRPr lang="de-AT" dirty="0"/>
          </a:p>
        </p:txBody>
      </p:sp>
      <p:pic>
        <p:nvPicPr>
          <p:cNvPr id="5" name="Picture 2" descr="https://s14-eu5.ixquick.com/cgi-bin/serveimage?url=https:%2F%2Fcdn.pixabay.com%2Fphoto%2F2012%2F04%2F13%2F11%2F54%2Fphonograph-record-32073_960_720.png&amp;sp=34992c6c45ec0188e1944085689b27c9"/>
          <p:cNvPicPr>
            <a:picLocks noChangeAspect="1" noChangeArrowheads="1"/>
          </p:cNvPicPr>
          <p:nvPr/>
        </p:nvPicPr>
        <p:blipFill>
          <a:blip r:embed="rId3" cstate="print">
            <a:lum bright="34000"/>
          </a:blip>
          <a:srcRect/>
          <a:stretch>
            <a:fillRect/>
          </a:stretch>
        </p:blipFill>
        <p:spPr bwMode="auto">
          <a:xfrm>
            <a:off x="5292080" y="4149080"/>
            <a:ext cx="2843808" cy="1884023"/>
          </a:xfrm>
          <a:prstGeom prst="rect">
            <a:avLst/>
          </a:prstGeom>
          <a:noFill/>
          <a:effectLst>
            <a:outerShdw blurRad="50800" dist="50800" dir="5400000" algn="ctr" rotWithShape="0">
              <a:srgbClr val="000000">
                <a:alpha val="62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a:stretch>
            <a:fillRect/>
          </a:stretch>
        </p:blipFill>
        <p:spPr bwMode="auto">
          <a:xfrm>
            <a:off x="179512" y="1916832"/>
            <a:ext cx="8881454" cy="2808312"/>
          </a:xfrm>
          <a:prstGeom prst="rect">
            <a:avLst/>
          </a:prstGeom>
          <a:noFill/>
          <a:ln w="9525">
            <a:noFill/>
            <a:miter lim="800000"/>
            <a:headEnd/>
            <a:tailEnd/>
          </a:ln>
        </p:spPr>
      </p:pic>
      <p:sp>
        <p:nvSpPr>
          <p:cNvPr id="6" name="Rechteck 5"/>
          <p:cNvSpPr/>
          <p:nvPr/>
        </p:nvSpPr>
        <p:spPr>
          <a:xfrm>
            <a:off x="2123728" y="764704"/>
            <a:ext cx="4572000" cy="1200329"/>
          </a:xfrm>
          <a:prstGeom prst="rect">
            <a:avLst/>
          </a:prstGeom>
        </p:spPr>
        <p:txBody>
          <a:bodyPr>
            <a:spAutoFit/>
          </a:bodyPr>
          <a:lstStyle/>
          <a:p>
            <a:pPr indent="0">
              <a:buNone/>
            </a:pPr>
            <a:r>
              <a:rPr lang="en-US" dirty="0" smtClean="0"/>
              <a:t>Information changes organization´(Stonier) and thermodynamic improbability is by the 2</a:t>
            </a:r>
            <a:r>
              <a:rPr lang="en-US" baseline="30000" dirty="0" smtClean="0"/>
              <a:t>nd</a:t>
            </a:r>
            <a:r>
              <a:rPr lang="en-US" dirty="0" smtClean="0"/>
              <a:t> Law of Thermodynamics not enduring for long, i.e. it affords information to last. </a:t>
            </a:r>
            <a:endParaRPr lang="de-AT" dirty="0" smtClean="0"/>
          </a:p>
        </p:txBody>
      </p:sp>
      <p:sp>
        <p:nvSpPr>
          <p:cNvPr id="7" name="UTurnArrow"/>
          <p:cNvSpPr>
            <a:spLocks noEditPoints="1" noChangeArrowheads="1"/>
          </p:cNvSpPr>
          <p:nvPr/>
        </p:nvSpPr>
        <p:spPr bwMode="auto">
          <a:xfrm rot="10800000">
            <a:off x="611560" y="4581128"/>
            <a:ext cx="7704856" cy="720080"/>
          </a:xfrm>
          <a:custGeom>
            <a:avLst/>
            <a:gdLst>
              <a:gd name="G0" fmla="+- 0 0 0"/>
              <a:gd name="G1" fmla="+- 3169 0 0"/>
              <a:gd name="G2" fmla="*/ 3169 1 2"/>
              <a:gd name="G3" fmla="*/ 16536 1 2"/>
              <a:gd name="G4" fmla="+- 10800 G3 G2"/>
              <a:gd name="G5" fmla="+- 10800 G3 0"/>
              <a:gd name="G6" fmla="+- G5 G2 0"/>
              <a:gd name="G7" fmla="*/ G6 1 2"/>
              <a:gd name="G8" fmla="+- 16536 0 0"/>
              <a:gd name="G9" fmla="+- 21600 0 3169"/>
              <a:gd name="G10" fmla="+- 21600 0 16536"/>
              <a:gd name="G11" fmla="min G10 8691"/>
              <a:gd name="G12" fmla="+- 8826 0 0"/>
              <a:gd name="G13" fmla="+- 14865 0 5975"/>
              <a:gd name="G14" fmla="+- 14865 0 0"/>
              <a:gd name="G15" fmla="*/ 3169 5842 6110"/>
              <a:gd name="G16" fmla="+- 8826 1350 0"/>
              <a:gd name="G17" fmla="+- 8310 0 G15"/>
              <a:gd name="G18" fmla="*/ G17 G7 8310"/>
              <a:gd name="G19" fmla="+- 3169 G18 0"/>
              <a:gd name="G20" fmla="+- G4 0 G18"/>
              <a:gd name="T0" fmla="*/ 10327 w 21600"/>
              <a:gd name="T1" fmla="*/ 0 h 21600"/>
              <a:gd name="T2" fmla="*/ 1585 w 21600"/>
              <a:gd name="T3" fmla="*/ 21600 h 21600"/>
              <a:gd name="T4" fmla="*/ 16536 w 21600"/>
              <a:gd name="T5" fmla="*/ 8826 h 21600"/>
              <a:gd name="T6" fmla="*/ 19068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9068" y="14865"/>
                </a:moveTo>
                <a:lnTo>
                  <a:pt x="21600" y="8826"/>
                </a:lnTo>
                <a:lnTo>
                  <a:pt x="20653" y="8826"/>
                </a:lnTo>
                <a:lnTo>
                  <a:pt x="20653" y="8310"/>
                </a:lnTo>
                <a:cubicBezTo>
                  <a:pt x="20653" y="3721"/>
                  <a:pt x="16030" y="0"/>
                  <a:pt x="10327" y="0"/>
                </a:cubicBezTo>
                <a:cubicBezTo>
                  <a:pt x="4624" y="0"/>
                  <a:pt x="0" y="3799"/>
                  <a:pt x="0" y="8485"/>
                </a:cubicBezTo>
                <a:lnTo>
                  <a:pt x="0" y="21600"/>
                </a:lnTo>
                <a:lnTo>
                  <a:pt x="3169" y="21600"/>
                </a:lnTo>
                <a:lnTo>
                  <a:pt x="3169" y="8310"/>
                </a:lnTo>
                <a:cubicBezTo>
                  <a:pt x="3169" y="5394"/>
                  <a:pt x="6107" y="3030"/>
                  <a:pt x="9731" y="3030"/>
                </a:cubicBezTo>
                <a:lnTo>
                  <a:pt x="10921" y="3030"/>
                </a:lnTo>
                <a:cubicBezTo>
                  <a:pt x="14545" y="3030"/>
                  <a:pt x="17483" y="5394"/>
                  <a:pt x="17483" y="8310"/>
                </a:cubicBezTo>
                <a:lnTo>
                  <a:pt x="17483" y="8826"/>
                </a:lnTo>
                <a:lnTo>
                  <a:pt x="16536"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a:p>
        </p:txBody>
      </p:sp>
      <p:sp>
        <p:nvSpPr>
          <p:cNvPr id="8" name="Textfeld 7"/>
          <p:cNvSpPr txBox="1"/>
          <p:nvPr/>
        </p:nvSpPr>
        <p:spPr>
          <a:xfrm>
            <a:off x="611560" y="5949280"/>
            <a:ext cx="8100392" cy="707886"/>
          </a:xfrm>
          <a:prstGeom prst="rect">
            <a:avLst/>
          </a:prstGeom>
          <a:noFill/>
        </p:spPr>
        <p:txBody>
          <a:bodyPr wrap="square" rtlCol="0">
            <a:spAutoFit/>
          </a:bodyPr>
          <a:lstStyle/>
          <a:p>
            <a:r>
              <a:rPr lang="de-AT" sz="1100" dirty="0" err="1" smtClean="0"/>
              <a:t>Stonier</a:t>
            </a:r>
            <a:r>
              <a:rPr lang="de-AT" sz="1100" dirty="0" smtClean="0"/>
              <a:t>, T. Information und die innere Struktur des Universums; pp. 68-72. </a:t>
            </a:r>
            <a:r>
              <a:rPr lang="en-US" sz="1100" dirty="0" smtClean="0"/>
              <a:t>Springer </a:t>
            </a:r>
            <a:r>
              <a:rPr lang="en-US" sz="1100" dirty="0" err="1" smtClean="0"/>
              <a:t>Verlag</a:t>
            </a:r>
            <a:r>
              <a:rPr lang="en-US" sz="1100" dirty="0" smtClean="0"/>
              <a:t> Berlin, Heidelberg, New York (1991). Original: </a:t>
            </a:r>
            <a:r>
              <a:rPr lang="en-US" sz="1100" b="1" dirty="0" smtClean="0"/>
              <a:t>Information and the internal structure of the universe</a:t>
            </a:r>
            <a:r>
              <a:rPr lang="en-US" sz="1100" dirty="0" smtClean="0"/>
              <a:t>.</a:t>
            </a:r>
            <a:endParaRPr lang="de-AT" sz="1100" dirty="0" smtClean="0"/>
          </a:p>
          <a:p>
            <a:endParaRPr lang="de-A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467544" y="476672"/>
            <a:ext cx="8352928" cy="6048672"/>
          </a:xfrm>
        </p:spPr>
        <p:txBody>
          <a:bodyPr>
            <a:normAutofit/>
          </a:bodyPr>
          <a:lstStyle/>
          <a:p>
            <a:pPr indent="0">
              <a:buFont typeface="Wingdings"/>
              <a:buChar char="à"/>
            </a:pPr>
            <a:r>
              <a:rPr lang="de-AT" sz="2600" dirty="0" err="1" smtClean="0"/>
              <a:t>When</a:t>
            </a:r>
            <a:r>
              <a:rPr lang="de-AT" sz="2600" dirty="0" smtClean="0"/>
              <a:t> </a:t>
            </a:r>
            <a:r>
              <a:rPr lang="de-AT" sz="2600" i="1" dirty="0" err="1" smtClean="0"/>
              <a:t>structural</a:t>
            </a:r>
            <a:r>
              <a:rPr lang="de-AT" sz="2600" i="1" dirty="0" smtClean="0"/>
              <a:t> </a:t>
            </a:r>
            <a:r>
              <a:rPr lang="de-AT" sz="2600" i="1" dirty="0" err="1" smtClean="0"/>
              <a:t>information</a:t>
            </a:r>
            <a:r>
              <a:rPr lang="de-AT" sz="2600" dirty="0" smtClean="0"/>
              <a:t> </a:t>
            </a:r>
            <a:r>
              <a:rPr lang="de-AT" sz="2600" dirty="0" err="1" smtClean="0"/>
              <a:t>observably</a:t>
            </a:r>
            <a:r>
              <a:rPr lang="de-AT" sz="2600" dirty="0" smtClean="0"/>
              <a:t> </a:t>
            </a:r>
            <a:r>
              <a:rPr lang="de-AT" sz="2600" dirty="0" err="1" smtClean="0"/>
              <a:t>changed</a:t>
            </a:r>
            <a:r>
              <a:rPr lang="de-AT" sz="2600" dirty="0" smtClean="0"/>
              <a:t> </a:t>
            </a:r>
            <a:r>
              <a:rPr lang="de-AT" sz="2600" dirty="0" err="1" smtClean="0"/>
              <a:t>local</a:t>
            </a:r>
            <a:r>
              <a:rPr lang="de-AT" sz="2600" dirty="0" smtClean="0"/>
              <a:t> </a:t>
            </a:r>
            <a:r>
              <a:rPr lang="de-AT" sz="2600" dirty="0" err="1" smtClean="0"/>
              <a:t>probability</a:t>
            </a:r>
            <a:r>
              <a:rPr lang="de-AT" sz="2600" dirty="0" smtClean="0"/>
              <a:t> </a:t>
            </a:r>
            <a:r>
              <a:rPr lang="de-AT" sz="2600" dirty="0" err="1" smtClean="0"/>
              <a:t>of</a:t>
            </a:r>
            <a:r>
              <a:rPr lang="de-AT" sz="2600" dirty="0" smtClean="0"/>
              <a:t> a </a:t>
            </a:r>
            <a:r>
              <a:rPr lang="de-AT" sz="2600" dirty="0" err="1" smtClean="0"/>
              <a:t>thermodynamically</a:t>
            </a:r>
            <a:r>
              <a:rPr lang="de-AT" sz="2600" dirty="0" smtClean="0"/>
              <a:t> </a:t>
            </a:r>
            <a:r>
              <a:rPr lang="de-AT" sz="2600" dirty="0" err="1" smtClean="0"/>
              <a:t>narrow</a:t>
            </a:r>
            <a:r>
              <a:rPr lang="de-AT" sz="2600" dirty="0" smtClean="0"/>
              <a:t> </a:t>
            </a:r>
            <a:r>
              <a:rPr lang="de-AT" sz="2600" dirty="0" err="1" smtClean="0"/>
              <a:t>distribution</a:t>
            </a:r>
            <a:r>
              <a:rPr lang="de-AT" sz="2600" dirty="0" smtClean="0"/>
              <a:t> </a:t>
            </a:r>
            <a:r>
              <a:rPr lang="de-AT" sz="2600" dirty="0" err="1" smtClean="0"/>
              <a:t>function</a:t>
            </a:r>
            <a:r>
              <a:rPr lang="de-AT" sz="2600" dirty="0" smtClean="0"/>
              <a:t> (i.e. „</a:t>
            </a:r>
            <a:r>
              <a:rPr lang="de-AT" sz="2600" dirty="0" err="1" smtClean="0"/>
              <a:t>improbability</a:t>
            </a:r>
            <a:r>
              <a:rPr lang="de-AT" sz="2600" dirty="0" smtClean="0"/>
              <a:t>“) </a:t>
            </a:r>
            <a:r>
              <a:rPr lang="de-AT" sz="2600" dirty="0" err="1" smtClean="0"/>
              <a:t>the</a:t>
            </a:r>
            <a:r>
              <a:rPr lang="de-AT" sz="2600" dirty="0" smtClean="0"/>
              <a:t> </a:t>
            </a:r>
            <a:r>
              <a:rPr lang="de-AT" sz="2600" dirty="0" err="1" smtClean="0"/>
              <a:t>return</a:t>
            </a:r>
            <a:r>
              <a:rPr lang="de-AT" sz="2600" dirty="0" smtClean="0"/>
              <a:t> </a:t>
            </a:r>
            <a:r>
              <a:rPr lang="de-AT" sz="2600" dirty="0" err="1" smtClean="0"/>
              <a:t>to</a:t>
            </a:r>
            <a:r>
              <a:rPr lang="de-AT" sz="2600" dirty="0" smtClean="0"/>
              <a:t> a </a:t>
            </a:r>
            <a:r>
              <a:rPr lang="de-AT" sz="2600" dirty="0" err="1" smtClean="0"/>
              <a:t>thermodynamically</a:t>
            </a:r>
            <a:r>
              <a:rPr lang="de-AT" sz="2600" dirty="0" smtClean="0"/>
              <a:t> </a:t>
            </a:r>
            <a:r>
              <a:rPr lang="de-AT" sz="2600" dirty="0" err="1" smtClean="0"/>
              <a:t>wide</a:t>
            </a:r>
            <a:r>
              <a:rPr lang="de-AT" sz="2600" dirty="0" smtClean="0"/>
              <a:t> </a:t>
            </a:r>
            <a:r>
              <a:rPr lang="de-AT" sz="2600" dirty="0" err="1" smtClean="0"/>
              <a:t>distribution</a:t>
            </a:r>
            <a:r>
              <a:rPr lang="de-AT" sz="2600" dirty="0" smtClean="0"/>
              <a:t> </a:t>
            </a:r>
            <a:r>
              <a:rPr lang="de-AT" sz="2600" dirty="0" err="1" smtClean="0"/>
              <a:t>function</a:t>
            </a:r>
            <a:r>
              <a:rPr lang="de-AT" sz="2600" dirty="0" smtClean="0"/>
              <a:t> („</a:t>
            </a:r>
            <a:r>
              <a:rPr lang="de-AT" sz="2600" dirty="0" err="1" smtClean="0"/>
              <a:t>high</a:t>
            </a:r>
            <a:r>
              <a:rPr lang="de-AT" sz="2600" dirty="0" smtClean="0"/>
              <a:t> </a:t>
            </a:r>
            <a:r>
              <a:rPr lang="de-AT" sz="2600" dirty="0" err="1" smtClean="0"/>
              <a:t>probability</a:t>
            </a:r>
            <a:r>
              <a:rPr lang="de-AT" sz="2600" dirty="0" smtClean="0"/>
              <a:t>“) </a:t>
            </a:r>
            <a:r>
              <a:rPr lang="de-AT" sz="2600" dirty="0" err="1" smtClean="0"/>
              <a:t>is</a:t>
            </a:r>
            <a:r>
              <a:rPr lang="de-AT" sz="2600" dirty="0" smtClean="0"/>
              <a:t> </a:t>
            </a:r>
            <a:r>
              <a:rPr lang="de-AT" sz="2600" dirty="0" err="1" smtClean="0"/>
              <a:t>constrained</a:t>
            </a:r>
            <a:r>
              <a:rPr lang="de-AT" sz="2600" dirty="0" smtClean="0"/>
              <a:t>.</a:t>
            </a:r>
          </a:p>
          <a:p>
            <a:pPr indent="0">
              <a:buFont typeface="Wingdings"/>
              <a:buChar char="à"/>
            </a:pPr>
            <a:r>
              <a:rPr lang="de-AT" sz="2600" dirty="0" err="1" smtClean="0"/>
              <a:t>Differences</a:t>
            </a:r>
            <a:r>
              <a:rPr lang="de-AT" sz="2600" dirty="0" smtClean="0"/>
              <a:t> </a:t>
            </a:r>
            <a:r>
              <a:rPr lang="de-AT" sz="2600" dirty="0" err="1" smtClean="0"/>
              <a:t>that</a:t>
            </a:r>
            <a:r>
              <a:rPr lang="de-AT" sz="2600" dirty="0" smtClean="0"/>
              <a:t> </a:t>
            </a:r>
            <a:r>
              <a:rPr lang="de-AT" sz="2600" dirty="0" err="1" smtClean="0"/>
              <a:t>make</a:t>
            </a:r>
            <a:r>
              <a:rPr lang="de-AT" sz="2600" dirty="0" smtClean="0"/>
              <a:t> </a:t>
            </a:r>
            <a:r>
              <a:rPr lang="de-AT" sz="2600" dirty="0" err="1" smtClean="0"/>
              <a:t>differences</a:t>
            </a:r>
            <a:r>
              <a:rPr lang="de-AT" sz="2600" dirty="0" smtClean="0"/>
              <a:t> </a:t>
            </a:r>
            <a:r>
              <a:rPr lang="de-AT" sz="2600" dirty="0" err="1" smtClean="0"/>
              <a:t>alltogether</a:t>
            </a:r>
            <a:r>
              <a:rPr lang="de-AT" sz="2600" dirty="0" smtClean="0"/>
              <a:t> </a:t>
            </a:r>
            <a:r>
              <a:rPr lang="de-AT" sz="2600" dirty="0" err="1" smtClean="0"/>
              <a:t>have</a:t>
            </a:r>
            <a:r>
              <a:rPr lang="de-AT" sz="2600" dirty="0" smtClean="0"/>
              <a:t> a </a:t>
            </a:r>
            <a:r>
              <a:rPr lang="de-AT" sz="2600" dirty="0" err="1" smtClean="0"/>
              <a:t>physical</a:t>
            </a:r>
            <a:r>
              <a:rPr lang="de-AT" sz="2600" dirty="0" smtClean="0"/>
              <a:t> </a:t>
            </a:r>
            <a:r>
              <a:rPr lang="de-AT" sz="2600" dirty="0" err="1" smtClean="0"/>
              <a:t>basis</a:t>
            </a:r>
            <a:r>
              <a:rPr lang="de-AT" sz="2600" dirty="0" smtClean="0"/>
              <a:t> </a:t>
            </a:r>
            <a:r>
              <a:rPr lang="de-AT" sz="2600" dirty="0" err="1" smtClean="0"/>
              <a:t>and</a:t>
            </a:r>
            <a:r>
              <a:rPr lang="de-AT" sz="2600" dirty="0" smtClean="0"/>
              <a:t> an </a:t>
            </a:r>
            <a:r>
              <a:rPr lang="de-AT" sz="2600" dirty="0" err="1" smtClean="0"/>
              <a:t>evolutionary</a:t>
            </a:r>
            <a:r>
              <a:rPr lang="de-AT" sz="2600" dirty="0" smtClean="0"/>
              <a:t> </a:t>
            </a:r>
            <a:r>
              <a:rPr lang="de-AT" sz="2600" dirty="0" err="1" smtClean="0"/>
              <a:t>history</a:t>
            </a:r>
            <a:r>
              <a:rPr lang="de-AT" sz="2600" dirty="0" smtClean="0"/>
              <a:t> </a:t>
            </a:r>
            <a:r>
              <a:rPr lang="de-AT" sz="2600" dirty="0" err="1" smtClean="0"/>
              <a:t>of</a:t>
            </a:r>
            <a:r>
              <a:rPr lang="de-AT" sz="2600" dirty="0" smtClean="0"/>
              <a:t> </a:t>
            </a:r>
            <a:r>
              <a:rPr lang="de-AT" sz="2600" dirty="0" err="1" smtClean="0"/>
              <a:t>their</a:t>
            </a:r>
            <a:r>
              <a:rPr lang="de-AT" sz="2600" dirty="0" smtClean="0"/>
              <a:t> </a:t>
            </a:r>
            <a:r>
              <a:rPr lang="de-AT" sz="2600" dirty="0" err="1" smtClean="0"/>
              <a:t>effectiveness</a:t>
            </a:r>
            <a:r>
              <a:rPr lang="de-AT" sz="2600" dirty="0" smtClean="0"/>
              <a:t> </a:t>
            </a:r>
            <a:r>
              <a:rPr lang="de-AT" sz="2600" dirty="0" err="1" smtClean="0"/>
              <a:t>and</a:t>
            </a:r>
            <a:r>
              <a:rPr lang="de-AT" sz="2600" dirty="0" smtClean="0"/>
              <a:t> </a:t>
            </a:r>
            <a:r>
              <a:rPr lang="de-AT" sz="2600" dirty="0" err="1" smtClean="0"/>
              <a:t>are</a:t>
            </a:r>
            <a:r>
              <a:rPr lang="de-AT" sz="2600" dirty="0" smtClean="0"/>
              <a:t> </a:t>
            </a:r>
            <a:r>
              <a:rPr lang="de-AT" sz="2600" dirty="0" err="1" smtClean="0"/>
              <a:t>therefore</a:t>
            </a:r>
            <a:r>
              <a:rPr lang="de-AT" sz="2600" dirty="0" smtClean="0"/>
              <a:t> powerful </a:t>
            </a:r>
            <a:r>
              <a:rPr lang="de-AT" sz="2600" dirty="0" err="1" smtClean="0"/>
              <a:t>factors</a:t>
            </a:r>
            <a:r>
              <a:rPr lang="de-AT" sz="2600" dirty="0" smtClean="0"/>
              <a:t> </a:t>
            </a:r>
            <a:r>
              <a:rPr lang="de-AT" sz="2600" dirty="0" err="1" smtClean="0"/>
              <a:t>of</a:t>
            </a:r>
            <a:r>
              <a:rPr lang="de-AT" sz="2600" dirty="0" smtClean="0"/>
              <a:t> </a:t>
            </a:r>
            <a:r>
              <a:rPr lang="de-AT" sz="2600" dirty="0" err="1" smtClean="0"/>
              <a:t>evolutionary</a:t>
            </a:r>
            <a:r>
              <a:rPr lang="de-AT" sz="2600" dirty="0" smtClean="0"/>
              <a:t> </a:t>
            </a:r>
            <a:r>
              <a:rPr lang="de-AT" sz="2600" dirty="0" err="1" smtClean="0"/>
              <a:t>processes</a:t>
            </a:r>
            <a:endParaRPr lang="de-AT" sz="2600" dirty="0" smtClean="0"/>
          </a:p>
          <a:p>
            <a:pPr>
              <a:buNone/>
            </a:pPr>
            <a:endParaRPr lang="de-A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548680"/>
            <a:ext cx="7757997" cy="5508327"/>
          </a:xfrm>
          <a:prstGeom prst="rect">
            <a:avLst/>
          </a:prstGeom>
          <a:noFill/>
          <a:ln w="9525">
            <a:noFill/>
            <a:miter lim="800000"/>
            <a:headEnd/>
            <a:tailEnd/>
          </a:ln>
        </p:spPr>
      </p:pic>
      <p:sp>
        <p:nvSpPr>
          <p:cNvPr id="5" name="Textfeld 4"/>
          <p:cNvSpPr txBox="1"/>
          <p:nvPr/>
        </p:nvSpPr>
        <p:spPr>
          <a:xfrm>
            <a:off x="107504" y="2132856"/>
            <a:ext cx="461665" cy="3384376"/>
          </a:xfrm>
          <a:prstGeom prst="rect">
            <a:avLst/>
          </a:prstGeom>
          <a:noFill/>
        </p:spPr>
        <p:txBody>
          <a:bodyPr vert="vert270" wrap="square" rtlCol="0">
            <a:spAutoFit/>
          </a:bodyPr>
          <a:lstStyle/>
          <a:p>
            <a:pPr algn="ctr"/>
            <a:r>
              <a:rPr lang="de-AT" dirty="0" smtClean="0"/>
              <a:t>PHYSICAL</a:t>
            </a:r>
            <a:endParaRPr lang="de-A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00088" y="676275"/>
            <a:ext cx="7743825" cy="55054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38175" y="657225"/>
            <a:ext cx="7867650" cy="5543550"/>
          </a:xfrm>
          <a:prstGeom prst="rect">
            <a:avLst/>
          </a:prstGeom>
          <a:noFill/>
          <a:ln w="9525">
            <a:noFill/>
            <a:miter lim="800000"/>
            <a:headEnd/>
            <a:tailEnd/>
          </a:ln>
        </p:spPr>
      </p:pic>
      <p:sp>
        <p:nvSpPr>
          <p:cNvPr id="8" name="Textfeld 7"/>
          <p:cNvSpPr txBox="1"/>
          <p:nvPr/>
        </p:nvSpPr>
        <p:spPr>
          <a:xfrm>
            <a:off x="107504" y="2132856"/>
            <a:ext cx="461665" cy="3384376"/>
          </a:xfrm>
          <a:prstGeom prst="rect">
            <a:avLst/>
          </a:prstGeom>
          <a:noFill/>
        </p:spPr>
        <p:txBody>
          <a:bodyPr vert="vert270" wrap="square" rtlCol="0">
            <a:spAutoFit/>
          </a:bodyPr>
          <a:lstStyle/>
          <a:p>
            <a:pPr algn="ctr"/>
            <a:r>
              <a:rPr lang="de-AT" dirty="0" smtClean="0"/>
              <a:t>BIOLOGICAL</a:t>
            </a:r>
            <a:endParaRPr lang="de-A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971600" y="404664"/>
            <a:ext cx="7416823" cy="6323434"/>
          </a:xfrm>
          <a:prstGeom prst="rect">
            <a:avLst/>
          </a:prstGeom>
          <a:noFill/>
          <a:ln w="9525">
            <a:noFill/>
            <a:miter lim="800000"/>
            <a:headEnd/>
            <a:tailEnd/>
          </a:ln>
        </p:spPr>
      </p:pic>
      <p:sp>
        <p:nvSpPr>
          <p:cNvPr id="7" name="Textfeld 6"/>
          <p:cNvSpPr txBox="1"/>
          <p:nvPr/>
        </p:nvSpPr>
        <p:spPr>
          <a:xfrm>
            <a:off x="107504" y="2132856"/>
            <a:ext cx="461665" cy="3384376"/>
          </a:xfrm>
          <a:prstGeom prst="rect">
            <a:avLst/>
          </a:prstGeom>
          <a:noFill/>
        </p:spPr>
        <p:txBody>
          <a:bodyPr vert="vert270" wrap="square" rtlCol="0">
            <a:spAutoFit/>
          </a:bodyPr>
          <a:lstStyle/>
          <a:p>
            <a:pPr algn="ctr"/>
            <a:r>
              <a:rPr lang="de-AT" dirty="0" smtClean="0"/>
              <a:t>INTENTIONAL</a:t>
            </a:r>
            <a:endParaRPr lang="de-A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1800" dirty="0" smtClean="0"/>
              <a:t>I would like to end the written discussion and – hopefully inspire a lively discussion about our Intentional Environment´s selecting principles with the words of Rosen: </a:t>
            </a:r>
            <a:r>
              <a:rPr lang="en-US" dirty="0" smtClean="0"/>
              <a:t/>
            </a:r>
            <a:br>
              <a:rPr lang="en-US" dirty="0" smtClean="0"/>
            </a:br>
            <a:endParaRPr lang="de-AT" dirty="0"/>
          </a:p>
        </p:txBody>
      </p:sp>
      <p:sp>
        <p:nvSpPr>
          <p:cNvPr id="3" name="Inhaltsplatzhalter 2"/>
          <p:cNvSpPr>
            <a:spLocks noGrp="1"/>
          </p:cNvSpPr>
          <p:nvPr>
            <p:ph idx="1"/>
          </p:nvPr>
        </p:nvSpPr>
        <p:spPr/>
        <p:txBody>
          <a:bodyPr>
            <a:normAutofit fontScale="85000" lnSpcReduction="10000"/>
          </a:bodyPr>
          <a:lstStyle/>
          <a:p>
            <a:pPr>
              <a:buNone/>
            </a:pPr>
            <a:r>
              <a:rPr lang="en-US" dirty="0" smtClean="0"/>
              <a:t>“I have long believed, and argued, that biology provides us with a vast encyclopedia about how to solve complex problems, and also about how not to solve them. Indeed, biological evolution is nothing if not this, but its method of solution (natural selection) is, by human standards, profligate, wasteful, and cruel. Nevertheless, the solutions themselves are of the greatest elegance and beauty, utterly opposite to the discordances and mortal conflicts that created them. </a:t>
            </a:r>
          </a:p>
          <a:p>
            <a:pPr>
              <a:buNone/>
            </a:pPr>
            <a:r>
              <a:rPr lang="en-US" dirty="0" smtClean="0"/>
              <a:t>We cannot use Nature’s methods, but we can (and, I believe, we must) use Nature’s solutions.”</a:t>
            </a:r>
            <a:endParaRPr lang="de-AT" dirty="0" smtClean="0"/>
          </a:p>
          <a:p>
            <a:endParaRPr lang="de-AT" dirty="0"/>
          </a:p>
        </p:txBody>
      </p:sp>
      <p:sp>
        <p:nvSpPr>
          <p:cNvPr id="4" name="Textfeld 3"/>
          <p:cNvSpPr txBox="1"/>
          <p:nvPr/>
        </p:nvSpPr>
        <p:spPr>
          <a:xfrm>
            <a:off x="1115616" y="6453336"/>
            <a:ext cx="7187032" cy="369332"/>
          </a:xfrm>
          <a:prstGeom prst="rect">
            <a:avLst/>
          </a:prstGeom>
          <a:noFill/>
        </p:spPr>
        <p:txBody>
          <a:bodyPr wrap="none" rtlCol="0">
            <a:spAutoFit/>
          </a:bodyPr>
          <a:lstStyle/>
          <a:p>
            <a:r>
              <a:rPr lang="en-US" dirty="0" smtClean="0"/>
              <a:t>Rosen, R. </a:t>
            </a:r>
            <a:r>
              <a:rPr lang="en-US" i="1" dirty="0" smtClean="0"/>
              <a:t>Essays on life itself</a:t>
            </a:r>
            <a:r>
              <a:rPr lang="en-US" dirty="0" smtClean="0"/>
              <a:t>; Columbia University Press: New York, 2000.</a:t>
            </a:r>
            <a:endParaRPr lang="de-A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179512" y="548680"/>
            <a:ext cx="8801326" cy="460851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79512" y="5517232"/>
            <a:ext cx="8787697" cy="54190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Words>
  <Application>Microsoft Macintosh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Larissa-Design</vt:lpstr>
      <vt:lpstr>Information processing is evolving</vt:lpstr>
      <vt:lpstr>PowerPoint Presentation</vt:lpstr>
      <vt:lpstr>PowerPoint Presentation</vt:lpstr>
      <vt:lpstr>PowerPoint Presentation</vt:lpstr>
      <vt:lpstr>PowerPoint Presentation</vt:lpstr>
      <vt:lpstr>PowerPoint Presentation</vt:lpstr>
      <vt:lpstr>I would like to end the written discussion and – hopefully inspire a lively discussion about our Intentional Environment´s selecting principles with the words of Rosen: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Alcunion</dc:creator>
  <cp:lastModifiedBy>- -</cp:lastModifiedBy>
  <cp:revision>26</cp:revision>
  <dcterms:created xsi:type="dcterms:W3CDTF">2017-05-17T21:12:43Z</dcterms:created>
  <dcterms:modified xsi:type="dcterms:W3CDTF">2017-05-21T17:15:31Z</dcterms:modified>
</cp:coreProperties>
</file>